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rony\Desktop\Md. Sirazul Mostafa\Picture\images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3999" cy="68580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1905000" y="4038600"/>
            <a:ext cx="5257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endParaRPr lang="en-GB" sz="13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990602"/>
          <a:ext cx="7391400" cy="4457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6019800"/>
              </a:tblGrid>
              <a:tr h="1142998">
                <a:tc>
                  <a:txBody>
                    <a:bodyPr/>
                    <a:lstStyle/>
                    <a:p>
                      <a:pPr algn="ctr"/>
                      <a:r>
                        <a:rPr lang="bn-BD" sz="4000" dirty="0" smtClean="0">
                          <a:solidFill>
                            <a:srgbClr val="FF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ক্রমিক</a:t>
                      </a:r>
                      <a:endParaRPr lang="en-GB" sz="4000" dirty="0">
                        <a:solidFill>
                          <a:srgbClr val="FF00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4000" dirty="0" smtClean="0">
                          <a:solidFill>
                            <a:srgbClr val="FF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আবহাওয়ার</a:t>
                      </a:r>
                      <a:r>
                        <a:rPr lang="bn-BD" sz="4000" baseline="0" dirty="0" smtClean="0">
                          <a:solidFill>
                            <a:srgbClr val="FF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 উপাদান</a:t>
                      </a:r>
                      <a:endParaRPr lang="en-GB" sz="4000" dirty="0">
                        <a:solidFill>
                          <a:srgbClr val="FF00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828608">
                <a:tc>
                  <a:txBody>
                    <a:bodyPr/>
                    <a:lstStyle/>
                    <a:p>
                      <a:pPr algn="ctr"/>
                      <a:r>
                        <a:rPr lang="bn-BD" sz="4400" dirty="0" smtClean="0">
                          <a:solidFill>
                            <a:srgbClr val="002060"/>
                          </a:solidFill>
                          <a:latin typeface="NikoshBAN" pitchFamily="2" charset="0"/>
                          <a:cs typeface="NikoshBAN" pitchFamily="2" charset="0"/>
                        </a:rPr>
                        <a:t>১</a:t>
                      </a:r>
                      <a:endParaRPr lang="en-GB" sz="4400" dirty="0">
                        <a:solidFill>
                          <a:srgbClr val="00206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4400" dirty="0" smtClean="0">
                          <a:solidFill>
                            <a:srgbClr val="002060"/>
                          </a:solidFill>
                          <a:latin typeface="NikoshBAN" pitchFamily="2" charset="0"/>
                          <a:cs typeface="NikoshBAN" pitchFamily="2" charset="0"/>
                        </a:rPr>
                        <a:t>আকাশের</a:t>
                      </a:r>
                      <a:r>
                        <a:rPr lang="bn-BD" sz="4400" baseline="0" dirty="0" smtClean="0">
                          <a:solidFill>
                            <a:srgbClr val="002060"/>
                          </a:solidFill>
                          <a:latin typeface="NikoshBAN" pitchFamily="2" charset="0"/>
                          <a:cs typeface="NikoshBAN" pitchFamily="2" charset="0"/>
                        </a:rPr>
                        <a:t> অবস্থা</a:t>
                      </a:r>
                      <a:endParaRPr lang="en-GB" sz="4400" dirty="0">
                        <a:solidFill>
                          <a:srgbClr val="00206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28608">
                <a:tc>
                  <a:txBody>
                    <a:bodyPr/>
                    <a:lstStyle/>
                    <a:p>
                      <a:pPr algn="ctr"/>
                      <a:r>
                        <a:rPr lang="bn-BD" sz="4400" dirty="0" smtClean="0">
                          <a:solidFill>
                            <a:srgbClr val="002060"/>
                          </a:solidFill>
                          <a:latin typeface="NikoshBAN" pitchFamily="2" charset="0"/>
                          <a:cs typeface="NikoshBAN" pitchFamily="2" charset="0"/>
                        </a:rPr>
                        <a:t>২</a:t>
                      </a:r>
                      <a:endParaRPr lang="en-GB" sz="4400" dirty="0">
                        <a:solidFill>
                          <a:srgbClr val="00206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4400" dirty="0" smtClean="0">
                          <a:solidFill>
                            <a:srgbClr val="002060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বায়ুর তাপমাত্রা</a:t>
                      </a:r>
                      <a:endParaRPr lang="en-GB" sz="4400" dirty="0">
                        <a:solidFill>
                          <a:srgbClr val="00206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28608">
                <a:tc>
                  <a:txBody>
                    <a:bodyPr/>
                    <a:lstStyle/>
                    <a:p>
                      <a:pPr algn="ctr"/>
                      <a:r>
                        <a:rPr lang="bn-BD" sz="4400" dirty="0" smtClean="0">
                          <a:solidFill>
                            <a:srgbClr val="002060"/>
                          </a:solidFill>
                          <a:latin typeface="NikoshBAN" pitchFamily="2" charset="0"/>
                          <a:cs typeface="NikoshBAN" pitchFamily="2" charset="0"/>
                        </a:rPr>
                        <a:t>৩</a:t>
                      </a:r>
                      <a:endParaRPr lang="en-GB" sz="4400" dirty="0">
                        <a:solidFill>
                          <a:srgbClr val="00206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4400" dirty="0" smtClean="0">
                          <a:solidFill>
                            <a:srgbClr val="002060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বায়ুর আর্দ্রতা</a:t>
                      </a:r>
                      <a:endParaRPr lang="en-GB" sz="4400" dirty="0">
                        <a:solidFill>
                          <a:srgbClr val="00206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28608">
                <a:tc>
                  <a:txBody>
                    <a:bodyPr/>
                    <a:lstStyle/>
                    <a:p>
                      <a:pPr algn="ctr"/>
                      <a:r>
                        <a:rPr lang="bn-BD" sz="4400" dirty="0" smtClean="0">
                          <a:solidFill>
                            <a:srgbClr val="002060"/>
                          </a:solidFill>
                          <a:latin typeface="NikoshBAN" pitchFamily="2" charset="0"/>
                          <a:cs typeface="NikoshBAN" pitchFamily="2" charset="0"/>
                        </a:rPr>
                        <a:t>৪</a:t>
                      </a:r>
                      <a:endParaRPr lang="en-GB" sz="4400" dirty="0">
                        <a:solidFill>
                          <a:srgbClr val="00206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4400" dirty="0" smtClean="0">
                          <a:solidFill>
                            <a:srgbClr val="002060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বায়ুপ্রবাহ</a:t>
                      </a:r>
                      <a:endParaRPr lang="en-GB" sz="4400" dirty="0">
                        <a:solidFill>
                          <a:srgbClr val="00206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0156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GB" sz="6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" y="1143000"/>
          <a:ext cx="90678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3900"/>
                <a:gridCol w="4533900"/>
              </a:tblGrid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bn-BD" sz="6000" dirty="0" smtClean="0">
                          <a:solidFill>
                            <a:srgbClr val="FFFF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দল - ১</a:t>
                      </a:r>
                      <a:endParaRPr lang="en-GB" sz="6000" dirty="0">
                        <a:solidFill>
                          <a:srgbClr val="FFFF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6000" dirty="0" smtClean="0">
                          <a:solidFill>
                            <a:srgbClr val="FFFF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দল -২</a:t>
                      </a:r>
                      <a:endParaRPr lang="en-GB" sz="6000" dirty="0">
                        <a:solidFill>
                          <a:srgbClr val="FFFF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700638">
                <a:tc>
                  <a:txBody>
                    <a:bodyPr/>
                    <a:lstStyle/>
                    <a:p>
                      <a:pPr algn="ctr"/>
                      <a:endParaRPr lang="bn-BD" sz="4800" dirty="0" smtClean="0">
                        <a:solidFill>
                          <a:srgbClr val="0070C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  <a:p>
                      <a:pPr algn="ctr"/>
                      <a:r>
                        <a:rPr lang="bn-BD" sz="4800" dirty="0" smtClean="0">
                          <a:solidFill>
                            <a:srgbClr val="0070C0"/>
                          </a:solidFill>
                          <a:latin typeface="NikoshBAN" pitchFamily="2" charset="0"/>
                          <a:cs typeface="NikoshBAN" pitchFamily="2" charset="0"/>
                        </a:rPr>
                        <a:t>আবহাওয়ার উপাদান গুলোর নাম লিখ</a:t>
                      </a:r>
                      <a:r>
                        <a:rPr lang="bn-BD" sz="4800" baseline="0" dirty="0" smtClean="0">
                          <a:solidFill>
                            <a:srgbClr val="0070C0"/>
                          </a:solidFill>
                          <a:latin typeface="NikoshBAN" pitchFamily="2" charset="0"/>
                          <a:cs typeface="NikoshBAN" pitchFamily="2" charset="0"/>
                        </a:rPr>
                        <a:t> ।</a:t>
                      </a:r>
                    </a:p>
                    <a:p>
                      <a:pPr algn="ctr"/>
                      <a:endParaRPr lang="bn-BD" sz="4800" baseline="0" dirty="0" smtClean="0">
                        <a:solidFill>
                          <a:srgbClr val="0070C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  <a:p>
                      <a:pPr algn="ctr"/>
                      <a:endParaRPr lang="bn-BD" sz="4800" baseline="0" dirty="0" smtClean="0">
                        <a:solidFill>
                          <a:srgbClr val="0070C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  <a:p>
                      <a:pPr algn="ctr"/>
                      <a:endParaRPr lang="en-GB" sz="4800" dirty="0">
                        <a:solidFill>
                          <a:srgbClr val="0070C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n-BD" sz="4800" dirty="0" smtClean="0">
                        <a:solidFill>
                          <a:srgbClr val="0070C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  <a:p>
                      <a:pPr algn="ctr"/>
                      <a:r>
                        <a:rPr lang="bn-BD" sz="4800" dirty="0" smtClean="0">
                          <a:solidFill>
                            <a:srgbClr val="0070C0"/>
                          </a:solidFill>
                          <a:latin typeface="NikoshBAN" pitchFamily="2" charset="0"/>
                          <a:cs typeface="NikoshBAN" pitchFamily="2" charset="0"/>
                        </a:rPr>
                        <a:t>আবহাওয়া কাকে বলে লিখ</a:t>
                      </a:r>
                      <a:r>
                        <a:rPr lang="bn-BD" sz="4800" baseline="0" dirty="0" smtClean="0">
                          <a:solidFill>
                            <a:srgbClr val="0070C0"/>
                          </a:solidFill>
                          <a:latin typeface="NikoshBAN" pitchFamily="2" charset="0"/>
                          <a:cs typeface="NikoshBAN" pitchFamily="2" charset="0"/>
                        </a:rPr>
                        <a:t> ।</a:t>
                      </a:r>
                      <a:endParaRPr lang="en-GB" sz="4800" dirty="0">
                        <a:solidFill>
                          <a:srgbClr val="0070C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228600" y="228600"/>
            <a:ext cx="8686800" cy="5410200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</a:p>
          <a:p>
            <a:pPr algn="ctr"/>
            <a:endParaRPr lang="bn-BD" sz="44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আমরা কোনো জায়গার আবহাওয়ার অবস্থাকে কী দিয়ে প্রকাশ করি ?</a:t>
            </a:r>
            <a:endParaRPr lang="en-GB" sz="4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n 1"/>
          <p:cNvSpPr/>
          <p:nvPr/>
        </p:nvSpPr>
        <p:spPr>
          <a:xfrm>
            <a:off x="609600" y="76200"/>
            <a:ext cx="7848600" cy="6705600"/>
          </a:xfrm>
          <a:prstGeom prst="sun">
            <a:avLst/>
          </a:prstGeom>
          <a:solidFill>
            <a:srgbClr val="FF000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</a:p>
          <a:p>
            <a:pPr algn="ctr"/>
            <a:endParaRPr lang="bn-BD" sz="2400" dirty="0" smtClean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# বাড়িতে রেডিও বা টেলিভিশনে আবহাওয়ার শোনে তা থেকে আবহাওয়ার উপাদান গুলো চিহ্নিত করে খাতায় লিখবে ।</a:t>
            </a:r>
            <a:endParaRPr lang="en-GB" sz="24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Sumon\Desktop\Ayesha Ht\USB DISK\images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828800" y="4419600"/>
            <a:ext cx="51054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GB" sz="115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rr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16786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48200" y="4365010"/>
            <a:ext cx="4495800" cy="249299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উপস্থাপনায় –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মোঃ  সিরাজুল মোস্তফা</a:t>
            </a: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সহকার শিক্ষক</a:t>
            </a: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ওয়াইজ মোঃ চৌধুরী পাড়া সরকারি প্রাথমিক বিদ্যালয় </a:t>
            </a: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বন্দর , চট্টগ্রাম । </a:t>
            </a:r>
            <a:endParaRPr lang="en-GB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1493"/>
            <a:ext cx="9144000" cy="674030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bn-BD" sz="54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প্রাথমিক বিজ্ঞান</a:t>
            </a:r>
          </a:p>
          <a:p>
            <a:pPr algn="ctr"/>
            <a:endParaRPr lang="bn-BD" sz="54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চতুর্থ শ্রেণি</a:t>
            </a:r>
          </a:p>
          <a:p>
            <a:pPr algn="ctr"/>
            <a:endParaRPr lang="bn-BD" sz="54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সময় – ৩৫ মিনিট</a:t>
            </a:r>
            <a:endParaRPr lang="en-GB" sz="54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54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GB" sz="5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0"/>
            <a:ext cx="4495800" cy="2971800"/>
          </a:xfrm>
          <a:prstGeom prst="rect">
            <a:avLst/>
          </a:prstGeom>
        </p:spPr>
      </p:pic>
      <p:pic>
        <p:nvPicPr>
          <p:cNvPr id="10" name="Picture 9" descr="rai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0"/>
            <a:ext cx="4465820" cy="2971800"/>
          </a:xfrm>
          <a:prstGeom prst="rect">
            <a:avLst/>
          </a:prstGeom>
        </p:spPr>
      </p:pic>
      <p:pic>
        <p:nvPicPr>
          <p:cNvPr id="11" name="Picture 10" descr="w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3338090"/>
            <a:ext cx="4495800" cy="3367510"/>
          </a:xfrm>
          <a:prstGeom prst="rect">
            <a:avLst/>
          </a:prstGeom>
        </p:spPr>
      </p:pic>
      <p:pic>
        <p:nvPicPr>
          <p:cNvPr id="12" name="Picture 11" descr="c55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8200" y="3362325"/>
            <a:ext cx="4392337" cy="3343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28600"/>
            <a:ext cx="9144000" cy="618630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762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অধ্যায় – ১০</a:t>
            </a:r>
          </a:p>
          <a:p>
            <a:pPr algn="ctr"/>
            <a:endParaRPr lang="bn-BD" sz="66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আবহাওয়া ও জলবায়ু</a:t>
            </a:r>
          </a:p>
          <a:p>
            <a:pPr algn="ctr"/>
            <a:endParaRPr lang="bn-BD" sz="66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পাঠ্যাংশ – আবহাওয়া</a:t>
            </a:r>
            <a:endParaRPr lang="en-GB" sz="66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GB" sz="66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809452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8000" u="sng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8000" u="sng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</a:p>
          <a:p>
            <a:endParaRPr lang="bn-BD" sz="4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AutoNum type="arabicParenR"/>
            </a:pP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আবহাওয়া কাকে বলে তা ব্যাখ্যা করতে পারবে ।</a:t>
            </a:r>
          </a:p>
          <a:p>
            <a:pPr marL="342900" indent="-342900">
              <a:buAutoNum type="arabicParenR"/>
            </a:pP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আবহাওয়ার উপাদান গুলো বলতে ও লিখতে  পারবে ।</a:t>
            </a:r>
            <a:endParaRPr lang="en-GB" sz="4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AutoNum type="arabicParenR"/>
            </a:pPr>
            <a:endParaRPr lang="en-GB" sz="4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AutoNum type="arabicParenR"/>
            </a:pPr>
            <a:endParaRPr lang="en-GB" sz="4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AutoNum type="arabicParenR"/>
            </a:pPr>
            <a:endParaRPr lang="bn-BD" sz="4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AutoNum type="arabicParenR"/>
            </a:pPr>
            <a:endParaRPr lang="bn-BD" sz="4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AutoNum type="arabicParenR"/>
            </a:pPr>
            <a:endParaRPr lang="bn-BD" sz="4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AutoNum type="arabicParenR"/>
            </a:pPr>
            <a:endParaRPr lang="en-GB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46" y="457200"/>
            <a:ext cx="4279254" cy="2667000"/>
          </a:xfrm>
          <a:prstGeom prst="rect">
            <a:avLst/>
          </a:prstGeom>
        </p:spPr>
      </p:pic>
      <p:pic>
        <p:nvPicPr>
          <p:cNvPr id="3" name="Picture 2" descr="rr1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571875"/>
            <a:ext cx="4419600" cy="2752725"/>
          </a:xfrm>
          <a:prstGeom prst="rect">
            <a:avLst/>
          </a:prstGeom>
        </p:spPr>
      </p:pic>
      <p:sp>
        <p:nvSpPr>
          <p:cNvPr id="8" name="Sun 7"/>
          <p:cNvSpPr/>
          <p:nvPr/>
        </p:nvSpPr>
        <p:spPr>
          <a:xfrm>
            <a:off x="5257800" y="76200"/>
            <a:ext cx="3352800" cy="2819400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রৌদ্রোজ্জ্বল</a:t>
            </a:r>
          </a:p>
          <a:p>
            <a:pPr algn="ctr"/>
            <a:r>
              <a:rPr lang="bn-BD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দিন</a:t>
            </a:r>
            <a:endParaRPr lang="en-GB" sz="2400" dirty="0">
              <a:solidFill>
                <a:schemeClr val="accent5">
                  <a:lumMod val="20000"/>
                  <a:lumOff val="8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4495800" y="1143000"/>
            <a:ext cx="838200" cy="381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Cloud Callout 9"/>
          <p:cNvSpPr/>
          <p:nvPr/>
        </p:nvSpPr>
        <p:spPr>
          <a:xfrm>
            <a:off x="990600" y="3962400"/>
            <a:ext cx="2286000" cy="2057400"/>
          </a:xfrm>
          <a:prstGeom prst="cloudCallou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মেঘ ও বৃষ্টি</a:t>
            </a:r>
            <a:endParaRPr lang="en-GB" sz="2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Left Arrow 10"/>
          <p:cNvSpPr/>
          <p:nvPr/>
        </p:nvSpPr>
        <p:spPr>
          <a:xfrm rot="10800000">
            <a:off x="3352800" y="4952999"/>
            <a:ext cx="838200" cy="381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9" grpId="1" animBg="1"/>
      <p:bldP spid="10" grpId="0" animBg="1"/>
      <p:bldP spid="11" grpId="0" animBg="1"/>
      <p:bldP spid="11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4419600" cy="3295973"/>
          </a:xfrm>
          <a:prstGeom prst="rect">
            <a:avLst/>
          </a:prstGeom>
        </p:spPr>
      </p:pic>
      <p:pic>
        <p:nvPicPr>
          <p:cNvPr id="3" name="Picture 2" descr="c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1525" y="3514725"/>
            <a:ext cx="4410075" cy="3038475"/>
          </a:xfrm>
          <a:prstGeom prst="rect">
            <a:avLst/>
          </a:prstGeom>
        </p:spPr>
      </p:pic>
      <p:sp>
        <p:nvSpPr>
          <p:cNvPr id="4" name="Left Arrow Callout 3"/>
          <p:cNvSpPr/>
          <p:nvPr/>
        </p:nvSpPr>
        <p:spPr>
          <a:xfrm>
            <a:off x="5029200" y="838200"/>
            <a:ext cx="2209800" cy="1066800"/>
          </a:xfrm>
          <a:prstGeom prst="leftArrow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কুয়াশা</a:t>
            </a:r>
            <a:endParaRPr lang="en-GB" sz="4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ight Arrow Callout 4"/>
          <p:cNvSpPr/>
          <p:nvPr/>
        </p:nvSpPr>
        <p:spPr>
          <a:xfrm>
            <a:off x="2133600" y="4419600"/>
            <a:ext cx="1447800" cy="838200"/>
          </a:xfrm>
          <a:prstGeom prst="rightArrow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ঝড়</a:t>
            </a:r>
            <a:endParaRPr lang="en-GB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1"/>
          <p:cNvSpPr/>
          <p:nvPr/>
        </p:nvSpPr>
        <p:spPr>
          <a:xfrm>
            <a:off x="152400" y="152400"/>
            <a:ext cx="8839200" cy="6553200"/>
          </a:xfrm>
          <a:prstGeom prst="cloud">
            <a:avLst/>
          </a:prstGeom>
          <a:solidFill>
            <a:srgbClr val="00B0F0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কোনো জায়গার রোদ, বৃষ্টি, তাপমাত্রা, মেঘ, কুয়াশা ও বায়ুপ্রবাহ এ অবস্থাগুলো মিলে হলো আবহাওয়া । </a:t>
            </a:r>
            <a:endParaRPr lang="en-GB" sz="4800" dirty="0">
              <a:solidFill>
                <a:schemeClr val="accent5">
                  <a:lumMod val="20000"/>
                  <a:lumOff val="8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76944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আবহাওয়ার উপাদান</a:t>
            </a:r>
            <a:endParaRPr lang="en-GB" sz="4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1su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685800"/>
            <a:ext cx="3838575" cy="23812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Picture 3" descr="clou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810000"/>
            <a:ext cx="3657600" cy="24561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 descr="ra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0" y="838201"/>
            <a:ext cx="3381375" cy="2438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c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4000" y="3733800"/>
            <a:ext cx="3581400" cy="25527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Up Arrow 7"/>
          <p:cNvSpPr/>
          <p:nvPr/>
        </p:nvSpPr>
        <p:spPr>
          <a:xfrm>
            <a:off x="1066800" y="2895600"/>
            <a:ext cx="2133600" cy="7620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সূর্য</a:t>
            </a:r>
            <a:endParaRPr lang="en-GB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Up Arrow 9"/>
          <p:cNvSpPr/>
          <p:nvPr/>
        </p:nvSpPr>
        <p:spPr>
          <a:xfrm>
            <a:off x="6172200" y="2895600"/>
            <a:ext cx="2133600" cy="7620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বৃষ্টি</a:t>
            </a:r>
            <a:endParaRPr lang="en-GB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Up Arrow 10"/>
          <p:cNvSpPr/>
          <p:nvPr/>
        </p:nvSpPr>
        <p:spPr>
          <a:xfrm>
            <a:off x="1066800" y="6019800"/>
            <a:ext cx="2133600" cy="7620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মেঘ</a:t>
            </a:r>
            <a:endParaRPr lang="en-GB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Up Arrow 11"/>
          <p:cNvSpPr/>
          <p:nvPr/>
        </p:nvSpPr>
        <p:spPr>
          <a:xfrm>
            <a:off x="6096000" y="6019800"/>
            <a:ext cx="2133600" cy="7620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বায়ুপ্রবাহ</a:t>
            </a:r>
            <a:endParaRPr lang="en-GB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149</Words>
  <Application>Microsoft Office PowerPoint</Application>
  <PresentationFormat>On-screen Show (4:3)</PresentationFormat>
  <Paragraphs>62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rony</dc:creator>
  <cp:lastModifiedBy>Sumon</cp:lastModifiedBy>
  <cp:revision>65</cp:revision>
  <dcterms:created xsi:type="dcterms:W3CDTF">2006-08-16T00:00:00Z</dcterms:created>
  <dcterms:modified xsi:type="dcterms:W3CDTF">2014-04-16T04:41:44Z</dcterms:modified>
</cp:coreProperties>
</file>